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7" r:id="rId6"/>
    <p:sldId id="269" r:id="rId7"/>
    <p:sldId id="271" r:id="rId8"/>
    <p:sldId id="273" r:id="rId9"/>
    <p:sldId id="275" r:id="rId10"/>
    <p:sldId id="279" r:id="rId11"/>
    <p:sldId id="276" r:id="rId12"/>
    <p:sldId id="280" r:id="rId13"/>
    <p:sldId id="272" r:id="rId14"/>
    <p:sldId id="268" r:id="rId15"/>
    <p:sldId id="26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2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4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2.png"/><Relationship Id="rId5" Type="http://schemas.openxmlformats.org/officeDocument/2006/relationships/image" Target="../media/image19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0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4.png"/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3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12" Type="http://schemas.openxmlformats.org/officeDocument/2006/relationships/image" Target="../media/image3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23.png"/><Relationship Id="rId17" Type="http://schemas.openxmlformats.org/officeDocument/2006/relationships/image" Target="../media/image47.png"/><Relationship Id="rId2" Type="http://schemas.openxmlformats.org/officeDocument/2006/relationships/image" Target="../media/image4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.png"/><Relationship Id="rId5" Type="http://schemas.openxmlformats.org/officeDocument/2006/relationships/image" Target="../media/image4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3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643" y="8579812"/>
            <a:ext cx="18724533" cy="1894307"/>
            <a:chOff x="-226643" y="8579812"/>
            <a:chExt cx="18724533" cy="1894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643" y="8579812"/>
              <a:ext cx="18724533" cy="1894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665800"/>
            <a:chOff x="-226643" y="215672"/>
            <a:chExt cx="18724533" cy="66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0199" y="8009166"/>
            <a:ext cx="3585315" cy="1159955"/>
            <a:chOff x="7350199" y="8009166"/>
            <a:chExt cx="3585315" cy="11599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0199" y="8009166"/>
              <a:ext cx="3585315" cy="1159955"/>
              <a:chOff x="7350199" y="8009166"/>
              <a:chExt cx="3585315" cy="11599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0199" y="8009166"/>
                <a:ext cx="3585315" cy="1159955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7289802" y="7793605"/>
              <a:ext cx="3706111" cy="1581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500" kern="0" spc="200" dirty="0" smtClean="0">
                  <a:solidFill>
                    <a:srgbClr val="000000"/>
                  </a:solidFill>
                  <a:latin typeface="DungGeunMo" pitchFamily="34" charset="0"/>
                  <a:cs typeface="DungGeunMo" pitchFamily="34" charset="0"/>
                </a:rPr>
                <a:t>START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428366" y="2897413"/>
            <a:ext cx="3347133" cy="5971193"/>
            <a:chOff x="11428366" y="2897413"/>
            <a:chExt cx="3347133" cy="5971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366" y="2897413"/>
              <a:ext cx="3347133" cy="5971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22021" y="2271818"/>
            <a:ext cx="1765948" cy="536706"/>
            <a:chOff x="2922021" y="2271818"/>
            <a:chExt cx="1765948" cy="5367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2021" y="2271818"/>
              <a:ext cx="1765948" cy="5367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628" y="358380"/>
            <a:ext cx="354695" cy="354695"/>
            <a:chOff x="17705628" y="358380"/>
            <a:chExt cx="354695" cy="3546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05628" y="358380"/>
              <a:ext cx="354695" cy="3546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36647" y="358380"/>
            <a:ext cx="354695" cy="354695"/>
            <a:chOff x="17236647" y="358380"/>
            <a:chExt cx="354695" cy="3546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6647" y="358380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32949" y="6925372"/>
            <a:ext cx="1798739" cy="1876231"/>
            <a:chOff x="14632949" y="6925372"/>
            <a:chExt cx="1798739" cy="18762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32949" y="6925372"/>
              <a:ext cx="1798739" cy="18762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63600" y="6050866"/>
            <a:ext cx="823153" cy="8231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986" y="7502577"/>
            <a:ext cx="2299548" cy="22995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615265" y="3019744"/>
            <a:ext cx="3028725" cy="3055433"/>
            <a:chOff x="-615265" y="3019744"/>
            <a:chExt cx="3028725" cy="30554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5265" y="3019744"/>
              <a:ext cx="3028725" cy="3055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68613" y="3019744"/>
            <a:ext cx="3028725" cy="3055433"/>
            <a:chOff x="16368613" y="3019744"/>
            <a:chExt cx="3028725" cy="30554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8613" y="3019744"/>
              <a:ext cx="3028725" cy="30554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75767" y="2608167"/>
            <a:ext cx="823152" cy="823152"/>
            <a:chOff x="10375767" y="2608167"/>
            <a:chExt cx="823152" cy="823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5767" y="2608167"/>
              <a:ext cx="823152" cy="8231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37760" y="5663601"/>
            <a:ext cx="823152" cy="823152"/>
            <a:chOff x="2137760" y="5663601"/>
            <a:chExt cx="823152" cy="8231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7760" y="5663601"/>
              <a:ext cx="823152" cy="82315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845913" y="3396780"/>
            <a:ext cx="118426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9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Mini MapleStory</a:t>
            </a:r>
            <a:r>
              <a:rPr lang="en-US" sz="89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9355187" y="5627114"/>
            <a:ext cx="969786" cy="1365895"/>
            <a:chOff x="9355187" y="5627114"/>
            <a:chExt cx="969786" cy="13658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5187" y="5627114"/>
              <a:ext cx="969786" cy="136589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80534" y="2350753"/>
            <a:ext cx="2648921" cy="539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Mission</a:t>
            </a:r>
            <a:endParaRPr lang="en-US" dirty="0"/>
          </a:p>
        </p:txBody>
      </p:sp>
      <p:sp>
        <p:nvSpPr>
          <p:cNvPr id="36" name="Object 86"/>
          <p:cNvSpPr txBox="1"/>
          <p:nvPr/>
        </p:nvSpPr>
        <p:spPr>
          <a:xfrm>
            <a:off x="129560" y="38597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1483" y="5599626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6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MainPanel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시연 영상</a:t>
            </a:r>
            <a:endParaRPr lang="en-US" dirty="0"/>
          </a:p>
        </p:txBody>
      </p:sp>
      <p:sp>
        <p:nvSpPr>
          <p:cNvPr id="134" name="Object 134"/>
          <p:cNvSpPr txBox="1"/>
          <p:nvPr/>
        </p:nvSpPr>
        <p:spPr>
          <a:xfrm>
            <a:off x="279365" y="483249"/>
            <a:ext cx="6664718" cy="5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Career Training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246889" y="4682767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8" name="그룹 1016"/>
          <p:cNvGrpSpPr/>
          <p:nvPr/>
        </p:nvGrpSpPr>
        <p:grpSpPr>
          <a:xfrm>
            <a:off x="1246143" y="5324011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111" name="Object 55"/>
          <p:cNvSpPr txBox="1"/>
          <p:nvPr/>
        </p:nvSpPr>
        <p:spPr>
          <a:xfrm>
            <a:off x="13821013" y="3988548"/>
            <a:ext cx="46151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2" name="Object 56"/>
          <p:cNvSpPr txBox="1"/>
          <p:nvPr/>
        </p:nvSpPr>
        <p:spPr>
          <a:xfrm>
            <a:off x="14503254" y="3403840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7" name="Object 56"/>
          <p:cNvSpPr txBox="1"/>
          <p:nvPr/>
        </p:nvSpPr>
        <p:spPr>
          <a:xfrm>
            <a:off x="422192" y="1764661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467" y="5636750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7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MainPanel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606873" y="4719891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8" name="그룹 1016"/>
          <p:cNvGrpSpPr/>
          <p:nvPr/>
        </p:nvGrpSpPr>
        <p:grpSpPr>
          <a:xfrm>
            <a:off x="1606127" y="5361135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grpSp>
        <p:nvGrpSpPr>
          <p:cNvPr id="44" name="그룹 1004"/>
          <p:cNvGrpSpPr/>
          <p:nvPr/>
        </p:nvGrpSpPr>
        <p:grpSpPr>
          <a:xfrm>
            <a:off x="-1015734" y="1408281"/>
            <a:ext cx="4242275" cy="2235704"/>
            <a:chOff x="14719601" y="6485230"/>
            <a:chExt cx="4242275" cy="2235704"/>
          </a:xfrm>
        </p:grpSpPr>
        <p:grpSp>
          <p:nvGrpSpPr>
            <p:cNvPr id="4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55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53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54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41" y="1758359"/>
            <a:ext cx="9475982" cy="71069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0441" y="1353092"/>
            <a:ext cx="9475982" cy="751225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1969587" y="7711170"/>
            <a:ext cx="1447800" cy="1009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615968" y="7810500"/>
            <a:ext cx="2442432" cy="91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867179" y="8100143"/>
            <a:ext cx="2011578" cy="571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305800" y="6485229"/>
            <a:ext cx="609600" cy="853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515600" y="2463078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970001" y="8720933"/>
            <a:ext cx="9456421" cy="131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0655383" y="2400300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817012" y="2490649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56795" y="2427871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531801" y="6810297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5671584" y="6747519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1621102" y="6820373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1760885" y="6757595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495800" y="3909859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635583" y="3847081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1887200" y="3925978"/>
            <a:ext cx="990600" cy="165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2026983" y="3863200"/>
            <a:ext cx="698417" cy="587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2975135" y="7851707"/>
            <a:ext cx="437337" cy="40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2553493" y="7845195"/>
            <a:ext cx="437337" cy="40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2051884" y="7833612"/>
            <a:ext cx="437337" cy="40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69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43" grpId="0" animBg="1"/>
      <p:bldP spid="47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467" y="5636750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8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</a:t>
            </a:r>
            <a:r>
              <a:rPr lang="en-US" altLang="ko-KR" sz="3000" b="1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Unit </a:t>
            </a:r>
            <a:r>
              <a:rPr lang="en-US" altLang="ko-KR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Package</a:t>
            </a:r>
            <a:endParaRPr lang="en-US" altLang="ko-KR" sz="3200" dirty="0"/>
          </a:p>
        </p:txBody>
      </p:sp>
      <p:sp>
        <p:nvSpPr>
          <p:cNvPr id="135" name="Object 135"/>
          <p:cNvSpPr txBox="1"/>
          <p:nvPr/>
        </p:nvSpPr>
        <p:spPr>
          <a:xfrm>
            <a:off x="606873" y="4719891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8" name="그룹 1016"/>
          <p:cNvGrpSpPr/>
          <p:nvPr/>
        </p:nvGrpSpPr>
        <p:grpSpPr>
          <a:xfrm>
            <a:off x="1606127" y="5361135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grpSp>
        <p:nvGrpSpPr>
          <p:cNvPr id="44" name="그룹 1004"/>
          <p:cNvGrpSpPr/>
          <p:nvPr/>
        </p:nvGrpSpPr>
        <p:grpSpPr>
          <a:xfrm>
            <a:off x="-1015734" y="1408281"/>
            <a:ext cx="4242275" cy="2235704"/>
            <a:chOff x="14719601" y="6485230"/>
            <a:chExt cx="4242275" cy="2235704"/>
          </a:xfrm>
        </p:grpSpPr>
        <p:grpSp>
          <p:nvGrpSpPr>
            <p:cNvPr id="4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55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53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54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7194" y="1742843"/>
            <a:ext cx="3791406" cy="6885578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257800" y="368833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257800" y="401751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264150" y="4327380"/>
            <a:ext cx="1517650" cy="33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270500" y="4676224"/>
            <a:ext cx="14351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252654" y="2056694"/>
            <a:ext cx="137674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331426" y="6642110"/>
            <a:ext cx="106937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270499" y="7608329"/>
            <a:ext cx="135889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251448" y="3368805"/>
            <a:ext cx="145415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70500" y="5001982"/>
            <a:ext cx="17399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6606986" y="2209094"/>
            <a:ext cx="3832414" cy="906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2261" y="2447918"/>
            <a:ext cx="5290816" cy="2785624"/>
          </a:xfrm>
          <a:prstGeom prst="rect">
            <a:avLst/>
          </a:prstGeom>
        </p:spPr>
      </p:pic>
      <p:cxnSp>
        <p:nvCxnSpPr>
          <p:cNvPr id="79" name="직선 화살표 연결선 78"/>
          <p:cNvCxnSpPr/>
          <p:nvPr/>
        </p:nvCxnSpPr>
        <p:spPr>
          <a:xfrm>
            <a:off x="6705600" y="3512220"/>
            <a:ext cx="3733800" cy="35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6629398" y="4470862"/>
            <a:ext cx="3751552" cy="3257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1" idx="3"/>
          </p:cNvCxnSpPr>
          <p:nvPr/>
        </p:nvCxnSpPr>
        <p:spPr>
          <a:xfrm flipV="1">
            <a:off x="6705600" y="4007115"/>
            <a:ext cx="3675350" cy="821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5240252" y="2405868"/>
            <a:ext cx="17399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5240252" y="2733047"/>
            <a:ext cx="17399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270500" y="7937671"/>
            <a:ext cx="18161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270500" y="8257024"/>
            <a:ext cx="1358898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270500" y="7282571"/>
            <a:ext cx="170965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/>
          <p:nvPr/>
        </p:nvCxnSpPr>
        <p:spPr>
          <a:xfrm flipV="1">
            <a:off x="6637326" y="4470862"/>
            <a:ext cx="3743624" cy="3992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7081466" y="4654606"/>
            <a:ext cx="3299484" cy="3467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61743" y="4261424"/>
            <a:ext cx="3419207" cy="3199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6980152" y="2576659"/>
            <a:ext cx="3400798" cy="750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6993843" y="2857324"/>
            <a:ext cx="3387107" cy="952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6407" y="1302484"/>
            <a:ext cx="5286670" cy="7119855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5248088" y="3038863"/>
            <a:ext cx="176231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5270500" y="5327740"/>
            <a:ext cx="15113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27643" y="2587865"/>
            <a:ext cx="5295434" cy="3446596"/>
          </a:xfrm>
          <a:prstGeom prst="rect">
            <a:avLst/>
          </a:prstGeom>
        </p:spPr>
      </p:pic>
      <p:cxnSp>
        <p:nvCxnSpPr>
          <p:cNvPr id="102" name="직선 화살표 연결선 101"/>
          <p:cNvCxnSpPr/>
          <p:nvPr/>
        </p:nvCxnSpPr>
        <p:spPr>
          <a:xfrm>
            <a:off x="6993843" y="3196924"/>
            <a:ext cx="3387107" cy="7524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6789728" y="4433763"/>
            <a:ext cx="3591222" cy="1047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36407" y="1209355"/>
            <a:ext cx="4802303" cy="7696918"/>
          </a:xfrm>
          <a:prstGeom prst="rect">
            <a:avLst/>
          </a:prstGeom>
        </p:spPr>
      </p:pic>
      <p:sp>
        <p:nvSpPr>
          <p:cNvPr id="110" name="직사각형 109"/>
          <p:cNvSpPr/>
          <p:nvPr/>
        </p:nvSpPr>
        <p:spPr>
          <a:xfrm>
            <a:off x="5281291" y="6320137"/>
            <a:ext cx="1315808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293170" y="5993386"/>
            <a:ext cx="20220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5278428" y="5652087"/>
            <a:ext cx="211297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 flipV="1">
            <a:off x="6603020" y="5417179"/>
            <a:ext cx="3771165" cy="10909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flipV="1">
            <a:off x="7323127" y="4766499"/>
            <a:ext cx="3084201" cy="140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7399328" y="4343942"/>
            <a:ext cx="2974857" cy="1441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5264150" y="6962340"/>
            <a:ext cx="151765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6805704" y="5082933"/>
            <a:ext cx="3568481" cy="2043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V="1">
            <a:off x="6402685" y="4619290"/>
            <a:ext cx="3971500" cy="2195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V="1">
            <a:off x="6788150" y="4140858"/>
            <a:ext cx="3586035" cy="379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6495041" y="3685873"/>
            <a:ext cx="3879144" cy="49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6469319" y="3436699"/>
            <a:ext cx="3904866" cy="426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7013423" y="4256895"/>
            <a:ext cx="3360762" cy="913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4" name="그림 9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4021" y="1245821"/>
            <a:ext cx="4553899" cy="7660452"/>
          </a:xfrm>
          <a:prstGeom prst="rect">
            <a:avLst/>
          </a:prstGeom>
        </p:spPr>
      </p:pic>
      <p:sp>
        <p:nvSpPr>
          <p:cNvPr id="70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86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6" grpId="0" animBg="1"/>
      <p:bldP spid="56" grpId="1" animBg="1"/>
      <p:bldP spid="67" grpId="0" animBg="1"/>
      <p:bldP spid="67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99" grpId="0" animBg="1"/>
      <p:bldP spid="99" grpId="1" animBg="1"/>
      <p:bldP spid="100" grpId="0" animBg="1"/>
      <p:bldP spid="100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1483" y="5599626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9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main()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246889" y="4682767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5" name="그룹 1009"/>
          <p:cNvGrpSpPr/>
          <p:nvPr/>
        </p:nvGrpSpPr>
        <p:grpSpPr>
          <a:xfrm>
            <a:off x="3261694" y="1948341"/>
            <a:ext cx="6415706" cy="6283020"/>
            <a:chOff x="1077044" y="3066202"/>
            <a:chExt cx="5855907" cy="2781556"/>
          </a:xfrm>
        </p:grpSpPr>
        <p:pic>
          <p:nvPicPr>
            <p:cNvPr id="106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8" name="그룹 1016"/>
          <p:cNvGrpSpPr/>
          <p:nvPr/>
        </p:nvGrpSpPr>
        <p:grpSpPr>
          <a:xfrm>
            <a:off x="1246143" y="5324011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111" name="Object 55"/>
          <p:cNvSpPr txBox="1"/>
          <p:nvPr/>
        </p:nvSpPr>
        <p:spPr>
          <a:xfrm>
            <a:off x="13821013" y="3988548"/>
            <a:ext cx="46151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2" name="Object 56"/>
          <p:cNvSpPr txBox="1"/>
          <p:nvPr/>
        </p:nvSpPr>
        <p:spPr>
          <a:xfrm>
            <a:off x="14503254" y="3403840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3207" y="3773172"/>
            <a:ext cx="5958617" cy="4023420"/>
          </a:xfrm>
          <a:prstGeom prst="rect">
            <a:avLst/>
          </a:prstGeom>
        </p:spPr>
      </p:pic>
      <p:grpSp>
        <p:nvGrpSpPr>
          <p:cNvPr id="36" name="그룹 1009"/>
          <p:cNvGrpSpPr/>
          <p:nvPr/>
        </p:nvGrpSpPr>
        <p:grpSpPr>
          <a:xfrm>
            <a:off x="10829906" y="1948341"/>
            <a:ext cx="6415706" cy="6283020"/>
            <a:chOff x="1077044" y="3066202"/>
            <a:chExt cx="5855907" cy="2781556"/>
          </a:xfrm>
        </p:grpSpPr>
        <p:pic>
          <p:nvPicPr>
            <p:cNvPr id="37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26628" y="3344334"/>
            <a:ext cx="5965972" cy="44582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207" y="3444300"/>
            <a:ext cx="3594371" cy="397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12225" y="3444300"/>
            <a:ext cx="2439599" cy="546946"/>
          </a:xfrm>
          <a:prstGeom prst="rect">
            <a:avLst/>
          </a:prstGeom>
        </p:spPr>
      </p:pic>
      <p:sp>
        <p:nvSpPr>
          <p:cNvPr id="30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63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643" y="7991901"/>
            <a:ext cx="18724533" cy="2482218"/>
            <a:chOff x="-226643" y="7991901"/>
            <a:chExt cx="18724533" cy="2482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643" y="7991901"/>
              <a:ext cx="18724533" cy="24822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1326" y="7881222"/>
            <a:ext cx="18688367" cy="1268258"/>
            <a:chOff x="-201326" y="7881222"/>
            <a:chExt cx="18688367" cy="12682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1326" y="7881222"/>
              <a:ext cx="18688367" cy="12682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189" y="2165499"/>
            <a:ext cx="5799111" cy="57991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8479" y="6434391"/>
            <a:ext cx="5730570" cy="57305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8044" y="2044574"/>
            <a:ext cx="5855907" cy="3434906"/>
            <a:chOff x="1077044" y="3066202"/>
            <a:chExt cx="5855907" cy="27815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31215" y="1512357"/>
            <a:ext cx="6023282" cy="1109091"/>
            <a:chOff x="6131215" y="1512357"/>
            <a:chExt cx="6023282" cy="11090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73442" y="1512357"/>
              <a:ext cx="4100736" cy="1109091"/>
              <a:chOff x="7073442" y="1512357"/>
              <a:chExt cx="4100736" cy="11090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73442" y="1512357"/>
                <a:ext cx="4100736" cy="1109091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6131215" y="1764255"/>
              <a:ext cx="6023282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000" b="1" smtClean="0">
                  <a:solidFill>
                    <a:srgbClr val="000000"/>
                  </a:solidFill>
                  <a:latin typeface="Galmuri9 Regular" pitchFamily="34" charset="0"/>
                  <a:cs typeface="Galmuri9 Regular" pitchFamily="34" charset="0"/>
                </a:rPr>
                <a:t>보완 사항</a:t>
              </a:r>
              <a:endParaRPr lang="en-US" dirty="0"/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6214286" y="3183227"/>
            <a:ext cx="5855907" cy="3383986"/>
            <a:chOff x="6214286" y="3785657"/>
            <a:chExt cx="5855907" cy="27815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4286" y="3785657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08157" y="2866912"/>
            <a:ext cx="5855907" cy="2781556"/>
            <a:chOff x="11379504" y="3156794"/>
            <a:chExt cx="5855907" cy="27815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9504" y="3156794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83212" y="5010582"/>
            <a:ext cx="905797" cy="1275770"/>
            <a:chOff x="13854559" y="5300464"/>
            <a:chExt cx="905797" cy="127577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54559" y="5300464"/>
              <a:ext cx="905797" cy="12757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2917" y="6328160"/>
            <a:ext cx="1955407" cy="3488391"/>
            <a:chOff x="1352917" y="6328160"/>
            <a:chExt cx="1955407" cy="34883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917" y="6328160"/>
              <a:ext cx="1955407" cy="34883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8382" y="6567213"/>
            <a:ext cx="2373232" cy="22995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22470" y="5917009"/>
            <a:ext cx="1016299" cy="1016299"/>
            <a:chOff x="1816122" y="5847758"/>
            <a:chExt cx="1016299" cy="101629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10.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보완사항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207908" y="2847110"/>
            <a:ext cx="5816171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LoginPanel</a:t>
            </a:r>
            <a:r>
              <a:rPr lang="ko-KR" alt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에 </a:t>
            </a:r>
            <a:r>
              <a:rPr 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DB</a:t>
            </a:r>
            <a:r>
              <a:rPr lang="ko-KR" alt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를</a:t>
            </a:r>
            <a:r>
              <a:rPr 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 </a:t>
            </a:r>
            <a:r>
              <a:rPr lang="ko-KR" alt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연동</a:t>
            </a:r>
            <a:r>
              <a:rPr lang="en-US" altLang="ko-KR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,</a:t>
            </a:r>
            <a:r>
              <a:rPr lang="ko-KR" altLang="en-US" sz="34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 회원가입 기능과 캐릭터 정보 저장을 구현  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407928" y="2227982"/>
            <a:ext cx="541613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 smtClean="0">
                <a:solidFill>
                  <a:srgbClr val="000000"/>
                </a:solidFill>
                <a:latin typeface="Galmuri9 Regular" pitchFamily="34" charset="0"/>
              </a:rPr>
              <a:t>회원 가입</a:t>
            </a:r>
            <a:endParaRPr lang="en-US" b="1" dirty="0"/>
          </a:p>
        </p:txBody>
      </p:sp>
      <p:sp>
        <p:nvSpPr>
          <p:cNvPr id="57" name="Object 57"/>
          <p:cNvSpPr txBox="1"/>
          <p:nvPr/>
        </p:nvSpPr>
        <p:spPr>
          <a:xfrm>
            <a:off x="6598255" y="4081769"/>
            <a:ext cx="521274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캐릭터가 </a:t>
            </a:r>
            <a:r>
              <a:rPr lang="en-US" altLang="ko-KR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Lv.5</a:t>
            </a:r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이 되었을 때</a:t>
            </a:r>
            <a:endParaRPr lang="en-US" altLang="ko-KR" sz="2000" b="1" dirty="0"/>
          </a:p>
          <a:p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포탈이 생성</a:t>
            </a:r>
            <a:r>
              <a:rPr lang="en-US" altLang="ko-KR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, </a:t>
            </a:r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포탈을 통해 새로운 맵에 이동</a:t>
            </a:r>
            <a:r>
              <a:rPr lang="en-US" altLang="ko-KR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, </a:t>
            </a:r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새로운 맵에는 강력한 보스몬스터 존재</a:t>
            </a:r>
            <a:endParaRPr lang="en-US" altLang="ko-KR" sz="2000" b="1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보스몬스터 처치 시 게임 클리어</a:t>
            </a:r>
            <a:endParaRPr lang="en-US" altLang="ko-KR" sz="2000" b="1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88820" y="3367088"/>
            <a:ext cx="553487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보스 몬스터</a:t>
            </a:r>
            <a:endParaRPr lang="en-US" b="1" dirty="0"/>
          </a:p>
        </p:txBody>
      </p:sp>
      <p:sp>
        <p:nvSpPr>
          <p:cNvPr id="59" name="Object 59"/>
          <p:cNvSpPr txBox="1"/>
          <p:nvPr/>
        </p:nvSpPr>
        <p:spPr>
          <a:xfrm>
            <a:off x="12455500" y="3844788"/>
            <a:ext cx="562920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몬스터 처치 시 일정 확률로 메소가 드랍되며 치장 아이템을 구매하는 기능을 구현</a:t>
            </a:r>
            <a:endParaRPr lang="en-US" sz="2000" b="1" dirty="0"/>
          </a:p>
        </p:txBody>
      </p:sp>
      <p:sp>
        <p:nvSpPr>
          <p:cNvPr id="60" name="Object 60"/>
          <p:cNvSpPr txBox="1"/>
          <p:nvPr/>
        </p:nvSpPr>
        <p:spPr>
          <a:xfrm>
            <a:off x="10744200" y="2957500"/>
            <a:ext cx="878386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smtClean="0">
                <a:solidFill>
                  <a:srgbClr val="000000"/>
                </a:solidFill>
                <a:latin typeface="Galmuri9 Regular" pitchFamily="34" charset="0"/>
              </a:rPr>
              <a:t>메소</a:t>
            </a:r>
            <a:r>
              <a:rPr lang="en-US" altLang="ko-KR" sz="2200" smtClean="0">
                <a:solidFill>
                  <a:srgbClr val="000000"/>
                </a:solidFill>
                <a:latin typeface="Galmuri9 Regular" pitchFamily="34" charset="0"/>
              </a:rPr>
              <a:t>(</a:t>
            </a:r>
            <a:r>
              <a:rPr lang="ko-KR" altLang="en-US" sz="2200" smtClean="0">
                <a:solidFill>
                  <a:srgbClr val="000000"/>
                </a:solidFill>
                <a:latin typeface="Galmuri9 Regular" pitchFamily="34" charset="0"/>
              </a:rPr>
              <a:t>돈</a:t>
            </a:r>
            <a:r>
              <a:rPr lang="en-US" altLang="ko-KR" sz="2200" smtClean="0">
                <a:solidFill>
                  <a:srgbClr val="000000"/>
                </a:solidFill>
                <a:latin typeface="Galmuri9 Regular" pitchFamily="34" charset="0"/>
              </a:rPr>
              <a:t>) </a:t>
            </a:r>
            <a:r>
              <a:rPr lang="ko-KR" altLang="en-US" sz="2200" smtClean="0">
                <a:solidFill>
                  <a:srgbClr val="000000"/>
                </a:solidFill>
                <a:latin typeface="Galmuri9 Regular" pitchFamily="34" charset="0"/>
              </a:rPr>
              <a:t>드랍과 아이템 구매</a:t>
            </a:r>
            <a:endParaRPr lang="en-US" dirty="0"/>
          </a:p>
        </p:txBody>
      </p:sp>
      <p:pic>
        <p:nvPicPr>
          <p:cNvPr id="50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5914" y="6564284"/>
            <a:ext cx="5730570" cy="5730570"/>
          </a:xfrm>
          <a:prstGeom prst="rect">
            <a:avLst/>
          </a:prstGeom>
        </p:spPr>
      </p:pic>
      <p:sp>
        <p:nvSpPr>
          <p:cNvPr id="42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36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5"/>
          <p:cNvSpPr txBox="1"/>
          <p:nvPr/>
        </p:nvSpPr>
        <p:spPr>
          <a:xfrm>
            <a:off x="533400" y="4934197"/>
            <a:ext cx="161544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b="1" smtClean="0">
                <a:latin typeface="Berlin Sans FB Demi" panose="020E0802020502020306" pitchFamily="34" charset="0"/>
              </a:rPr>
              <a:t>Thank               You</a:t>
            </a:r>
            <a:endParaRPr lang="en-US" sz="9600" b="1" dirty="0">
              <a:latin typeface="Berlin Sans FB Demi" panose="020E0802020502020306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188" y="8977016"/>
            <a:ext cx="2654125" cy="16889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2000" y="8977016"/>
            <a:ext cx="2654125" cy="16889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188" y="743136"/>
            <a:ext cx="2654125" cy="16889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72000" y="743136"/>
            <a:ext cx="2654125" cy="168898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11.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질의 응답</a:t>
            </a:r>
            <a:endParaRPr lang="en-US" dirty="0"/>
          </a:p>
        </p:txBody>
      </p:sp>
      <p:grpSp>
        <p:nvGrpSpPr>
          <p:cNvPr id="57" name="그룹 1015"/>
          <p:cNvGrpSpPr/>
          <p:nvPr/>
        </p:nvGrpSpPr>
        <p:grpSpPr>
          <a:xfrm>
            <a:off x="7726768" y="2927425"/>
            <a:ext cx="2819400" cy="5257800"/>
            <a:chOff x="1352917" y="6328160"/>
            <a:chExt cx="1955407" cy="3488391"/>
          </a:xfrm>
        </p:grpSpPr>
        <p:pic>
          <p:nvPicPr>
            <p:cNvPr id="59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2917" y="6328160"/>
              <a:ext cx="1955407" cy="3488391"/>
            </a:xfrm>
            <a:prstGeom prst="rect">
              <a:avLst/>
            </a:prstGeom>
          </p:spPr>
        </p:pic>
      </p:grpSp>
      <p:grpSp>
        <p:nvGrpSpPr>
          <p:cNvPr id="75" name="그룹 1016"/>
          <p:cNvGrpSpPr/>
          <p:nvPr/>
        </p:nvGrpSpPr>
        <p:grpSpPr>
          <a:xfrm>
            <a:off x="8412568" y="2394025"/>
            <a:ext cx="1465349" cy="1531794"/>
            <a:chOff x="1816122" y="5847758"/>
            <a:chExt cx="1016299" cy="1016299"/>
          </a:xfrm>
        </p:grpSpPr>
        <p:pic>
          <p:nvPicPr>
            <p:cNvPr id="76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21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3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2636" y="9097054"/>
            <a:ext cx="19750986" cy="2118929"/>
            <a:chOff x="-732636" y="9097054"/>
            <a:chExt cx="19750986" cy="21189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32636" y="9097054"/>
              <a:ext cx="19750986" cy="21189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35288" y="1659456"/>
            <a:ext cx="5799111" cy="5799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447" y="4235702"/>
            <a:ext cx="5730570" cy="5730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26643" y="215672"/>
            <a:ext cx="18724533" cy="665800"/>
            <a:chOff x="-226643" y="215672"/>
            <a:chExt cx="18724533" cy="66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6643" y="215672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05628" y="358380"/>
            <a:ext cx="354695" cy="354695"/>
            <a:chOff x="17705628" y="358380"/>
            <a:chExt cx="354695" cy="354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05628" y="358380"/>
              <a:ext cx="354695" cy="3546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36647" y="358380"/>
            <a:ext cx="354695" cy="354695"/>
            <a:chOff x="17236647" y="358380"/>
            <a:chExt cx="354695" cy="3546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6647" y="358380"/>
              <a:ext cx="354695" cy="3546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60034" y="968558"/>
            <a:ext cx="1553226" cy="15532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86464" y="2202433"/>
            <a:ext cx="10512785" cy="6573965"/>
            <a:chOff x="5337195" y="2189013"/>
            <a:chExt cx="7610958" cy="65739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7195" y="2189013"/>
              <a:ext cx="7610958" cy="65739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6782" y="1287860"/>
            <a:ext cx="1917634" cy="19176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226643" y="1274440"/>
            <a:ext cx="2216161" cy="2235704"/>
            <a:chOff x="-226643" y="1274440"/>
            <a:chExt cx="2216161" cy="22357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26643" y="1274440"/>
              <a:ext cx="2216161" cy="22357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84849" y="6340715"/>
            <a:ext cx="2216161" cy="2235704"/>
            <a:chOff x="16584849" y="6340715"/>
            <a:chExt cx="2216161" cy="2235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84849" y="6340715"/>
              <a:ext cx="2216161" cy="223570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380747" y="4045947"/>
            <a:ext cx="7908248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Swing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소개</a:t>
            </a:r>
            <a:endParaRPr lang="en-US" sz="3000" b="1" dirty="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프로그램 시연</a:t>
            </a:r>
            <a:endParaRPr lang="en-US" sz="3000" b="1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LoadingPanel ~ CharSelectPanel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코드 리뷰</a:t>
            </a:r>
            <a:endParaRPr lang="en-US" sz="3000" b="1" dirty="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MainPanel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영상</a:t>
            </a:r>
            <a:endParaRPr lang="en-US" sz="3000" b="1" dirty="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en-US" altLang="ko-KR" sz="3000" b="1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MainPanel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코드 리뷰</a:t>
            </a:r>
            <a:endParaRPr lang="en-US" altLang="ko-KR" sz="3000" b="1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보완점</a:t>
            </a:r>
            <a:endParaRPr lang="en-US" altLang="ko-KR" sz="3000" b="1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질의응답</a:t>
            </a:r>
            <a:endParaRPr lang="en-US" altLang="ko-KR" sz="3000" b="1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24060" y="4045948"/>
            <a:ext cx="106624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1.</a:t>
            </a:r>
          </a:p>
          <a:p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2.</a:t>
            </a:r>
          </a:p>
          <a:p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3.</a:t>
            </a:r>
            <a:endParaRPr lang="en-US" sz="3000" b="1" dirty="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en-US" sz="3000" b="1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4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</a:t>
            </a:r>
          </a:p>
          <a:p>
            <a:r>
              <a:rPr lang="en-US" sz="3000" b="1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5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</a:t>
            </a:r>
            <a:endParaRPr lang="en-US" sz="3000" b="1" dirty="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r>
              <a:rPr lang="en-US" sz="3000" b="1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6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</a:t>
            </a:r>
          </a:p>
          <a:p>
            <a:r>
              <a:rPr lang="en-US" sz="3000" b="1">
                <a:solidFill>
                  <a:srgbClr val="000000"/>
                </a:solidFill>
                <a:latin typeface="Galmuri9 Regular" pitchFamily="34" charset="0"/>
              </a:rPr>
              <a:t>7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</a:rPr>
              <a:t>.</a:t>
            </a:r>
            <a:endParaRPr lang="en-US" dirty="0"/>
          </a:p>
        </p:txBody>
      </p:sp>
      <p:sp>
        <p:nvSpPr>
          <p:cNvPr id="24" name="Object 86"/>
          <p:cNvSpPr txBox="1"/>
          <p:nvPr/>
        </p:nvSpPr>
        <p:spPr>
          <a:xfrm>
            <a:off x="76590" y="398193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3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5079" y="9214168"/>
            <a:ext cx="18562186" cy="1231746"/>
            <a:chOff x="-165079" y="9214168"/>
            <a:chExt cx="18562186" cy="12317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65079" y="9214168"/>
              <a:ext cx="1231746" cy="1231746"/>
              <a:chOff x="-165079" y="9214168"/>
              <a:chExt cx="1231746" cy="123174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65079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90283" y="9214168"/>
              <a:ext cx="1231746" cy="1231746"/>
              <a:chOff x="990283" y="9214168"/>
              <a:chExt cx="1231746" cy="123174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0283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5646" y="9214168"/>
              <a:ext cx="1231746" cy="1231746"/>
              <a:chOff x="2145646" y="9214168"/>
              <a:chExt cx="1231746" cy="123174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145646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01009" y="9214168"/>
              <a:ext cx="1231746" cy="1231746"/>
              <a:chOff x="3301009" y="9214168"/>
              <a:chExt cx="1231746" cy="123174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01009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56371" y="9214168"/>
              <a:ext cx="1231746" cy="1231746"/>
              <a:chOff x="4456371" y="9214168"/>
              <a:chExt cx="1231746" cy="12317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56371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611734" y="9214168"/>
              <a:ext cx="1231746" cy="1231746"/>
              <a:chOff x="5611734" y="9214168"/>
              <a:chExt cx="1231746" cy="12317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1734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67097" y="9214168"/>
              <a:ext cx="1231746" cy="1231746"/>
              <a:chOff x="6767097" y="9214168"/>
              <a:chExt cx="1231746" cy="12317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767097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922459" y="9214168"/>
              <a:ext cx="1231746" cy="1231746"/>
              <a:chOff x="7922459" y="9214168"/>
              <a:chExt cx="1231746" cy="12317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22459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77822" y="9214168"/>
              <a:ext cx="1231746" cy="1231746"/>
              <a:chOff x="9077822" y="9214168"/>
              <a:chExt cx="1231746" cy="123174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77822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233185" y="9214168"/>
              <a:ext cx="1231746" cy="1231746"/>
              <a:chOff x="10233185" y="9214168"/>
              <a:chExt cx="1231746" cy="123174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33185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388547" y="9214168"/>
              <a:ext cx="1231746" cy="1231746"/>
              <a:chOff x="11388547" y="9214168"/>
              <a:chExt cx="1231746" cy="123174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388547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43910" y="9214168"/>
              <a:ext cx="1231746" cy="1231746"/>
              <a:chOff x="12543910" y="9214168"/>
              <a:chExt cx="1231746" cy="123174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543910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699273" y="9214168"/>
              <a:ext cx="1231746" cy="1231746"/>
              <a:chOff x="13699273" y="9214168"/>
              <a:chExt cx="1231746" cy="12317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699273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854635" y="9214168"/>
              <a:ext cx="1231746" cy="1231746"/>
              <a:chOff x="14854635" y="9214168"/>
              <a:chExt cx="1231746" cy="123174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854635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009998" y="9214168"/>
              <a:ext cx="1231746" cy="1231746"/>
              <a:chOff x="16009998" y="9214168"/>
              <a:chExt cx="1231746" cy="123174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009998" y="9214168"/>
                <a:ext cx="1231746" cy="123174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165361" y="9214168"/>
              <a:ext cx="1231746" cy="1231746"/>
              <a:chOff x="17165361" y="9214168"/>
              <a:chExt cx="1231746" cy="123174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165361" y="9214168"/>
                <a:ext cx="1231746" cy="123174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1746" y="4100444"/>
            <a:ext cx="6171429" cy="3888000"/>
            <a:chOff x="831746" y="4100444"/>
            <a:chExt cx="6171429" cy="38880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746" y="4100444"/>
              <a:ext cx="6171429" cy="38880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282540" y="4100444"/>
            <a:ext cx="6171429" cy="3888000"/>
            <a:chOff x="11282540" y="4100444"/>
            <a:chExt cx="6171429" cy="388800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2540" y="4100444"/>
              <a:ext cx="6171429" cy="38880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92132" y="3998735"/>
            <a:ext cx="3019474" cy="5386657"/>
            <a:chOff x="7592132" y="3998735"/>
            <a:chExt cx="3019474" cy="538665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132" y="3998735"/>
              <a:ext cx="3019474" cy="53866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946032" y="2358440"/>
            <a:ext cx="1942856" cy="628571"/>
            <a:chOff x="2946032" y="2358440"/>
            <a:chExt cx="1942856" cy="62857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946032" y="2358440"/>
              <a:ext cx="1942856" cy="628571"/>
              <a:chOff x="2946032" y="2358440"/>
              <a:chExt cx="1942856" cy="628571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46032" y="2358440"/>
                <a:ext cx="1942856" cy="628571"/>
              </a:xfrm>
              <a:prstGeom prst="rect">
                <a:avLst/>
              </a:prstGeom>
            </p:spPr>
          </p:pic>
        </p:grpSp>
        <p:sp>
          <p:nvSpPr>
            <p:cNvPr id="77" name="Object 77"/>
            <p:cNvSpPr txBox="1"/>
            <p:nvPr/>
          </p:nvSpPr>
          <p:spPr>
            <a:xfrm>
              <a:off x="2913300" y="2270175"/>
              <a:ext cx="2008315" cy="8001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spc="100" dirty="0" smtClean="0">
                  <a:solidFill>
                    <a:srgbClr val="000000"/>
                  </a:solidFill>
                  <a:latin typeface="DungGeunMo" pitchFamily="34" charset="0"/>
                  <a:cs typeface="DungGeunMo" pitchFamily="34" charset="0"/>
                </a:rPr>
                <a:t>WHAT?</a:t>
              </a:r>
              <a:endParaRPr lang="en-US" dirty="0"/>
            </a:p>
          </p:txBody>
        </p:sp>
      </p:grpSp>
      <p:grpSp>
        <p:nvGrpSpPr>
          <p:cNvPr id="1027" name="그룹 1027"/>
          <p:cNvGrpSpPr/>
          <p:nvPr/>
        </p:nvGrpSpPr>
        <p:grpSpPr>
          <a:xfrm>
            <a:off x="13396826" y="2358440"/>
            <a:ext cx="1942856" cy="628571"/>
            <a:chOff x="13396826" y="2358440"/>
            <a:chExt cx="1942856" cy="62857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396826" y="2358440"/>
              <a:ext cx="1942856" cy="628571"/>
              <a:chOff x="13396826" y="2358440"/>
              <a:chExt cx="1942856" cy="62857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96826" y="2358440"/>
                <a:ext cx="1942856" cy="628571"/>
              </a:xfrm>
              <a:prstGeom prst="rect">
                <a:avLst/>
              </a:prstGeom>
            </p:spPr>
          </p:pic>
        </p:grpSp>
        <p:sp>
          <p:nvSpPr>
            <p:cNvPr id="83" name="Object 83"/>
            <p:cNvSpPr txBox="1"/>
            <p:nvPr/>
          </p:nvSpPr>
          <p:spPr>
            <a:xfrm>
              <a:off x="13364138" y="2270175"/>
              <a:ext cx="2008315" cy="8001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000" kern="0" spc="100" dirty="0" smtClean="0">
                  <a:solidFill>
                    <a:srgbClr val="000000"/>
                  </a:solidFill>
                  <a:latin typeface="DungGeunMo" pitchFamily="34" charset="0"/>
                  <a:cs typeface="DungGeunMo" pitchFamily="34" charset="0"/>
                </a:rPr>
                <a:t>HOW?</a:t>
              </a:r>
              <a:endParaRPr lang="en-US" dirty="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316077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1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Swing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소개</a:t>
            </a:r>
            <a:endParaRPr lang="en-US" dirty="0"/>
          </a:p>
        </p:txBody>
      </p:sp>
      <p:sp>
        <p:nvSpPr>
          <p:cNvPr id="86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  <p:sp>
        <p:nvSpPr>
          <p:cNvPr id="87" name="Object 87"/>
          <p:cNvSpPr txBox="1"/>
          <p:nvPr/>
        </p:nvSpPr>
        <p:spPr>
          <a:xfrm>
            <a:off x="-198934" y="3163814"/>
            <a:ext cx="823279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Swing </a:t>
            </a:r>
            <a:r>
              <a:rPr lang="ko-KR" altLang="en-US" sz="40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이란</a:t>
            </a:r>
            <a:r>
              <a:rPr lang="en-US" altLang="ko-KR" sz="40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?</a:t>
            </a:r>
            <a:endParaRPr lang="en-US" dirty="0"/>
          </a:p>
        </p:txBody>
      </p:sp>
      <p:sp>
        <p:nvSpPr>
          <p:cNvPr id="88" name="Object 88"/>
          <p:cNvSpPr txBox="1"/>
          <p:nvPr/>
        </p:nvSpPr>
        <p:spPr>
          <a:xfrm>
            <a:off x="10251857" y="3163810"/>
            <a:ext cx="823279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Swing </a:t>
            </a:r>
            <a:r>
              <a:rPr lang="ko-KR" altLang="en-US" sz="40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사용법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1075501" y="4471150"/>
            <a:ext cx="566330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자바에서 </a:t>
            </a: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GUI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를 구현하기 위해 </a:t>
            </a: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JDK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에서 기본적으로 제공해주는 개발 툴킷</a:t>
            </a:r>
            <a:endParaRPr lang="en-US" dirty="0"/>
          </a:p>
        </p:txBody>
      </p:sp>
      <p:sp>
        <p:nvSpPr>
          <p:cNvPr id="90" name="Object 90"/>
          <p:cNvSpPr txBox="1"/>
          <p:nvPr/>
        </p:nvSpPr>
        <p:spPr>
          <a:xfrm>
            <a:off x="11481738" y="4613283"/>
            <a:ext cx="5814849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JFrame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으로  전체 틀을 구현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JPanel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으로 장면을 구현</a:t>
            </a:r>
            <a:endParaRPr lang="en-US" altLang="ko-KR" sz="300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JLabel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으로 기타 요소 구현</a:t>
            </a:r>
            <a:endParaRPr lang="en-US" altLang="ko-KR" sz="300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JTextFiled, JPasswordField 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으로 입력을 구현</a:t>
            </a:r>
            <a:endParaRPr lang="en-US" altLang="ko-KR" sz="300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JButton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으로 클릭 이벤트 구현</a:t>
            </a:r>
            <a:endParaRPr lang="en-US" altLang="ko-KR" sz="3000" smtClean="0">
              <a:solidFill>
                <a:srgbClr val="000000"/>
              </a:solidFill>
              <a:latin typeface="Galmuri9 Regular" pitchFamily="34" charset="0"/>
              <a:cs typeface="Galmuri9 Regular" pitchFamily="34" charset="0"/>
            </a:endParaRPr>
          </a:p>
        </p:txBody>
      </p:sp>
      <p:sp>
        <p:nvSpPr>
          <p:cNvPr id="63" name="Object 89"/>
          <p:cNvSpPr txBox="1"/>
          <p:nvPr/>
        </p:nvSpPr>
        <p:spPr>
          <a:xfrm>
            <a:off x="1066667" y="6045968"/>
            <a:ext cx="566330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JFrame, JPanel, JLabel, JTextField, JPasswordField, JButton, JOptionPane </a:t>
            </a:r>
            <a:r>
              <a:rPr lang="ko-KR" altLang="en-US" sz="300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643" y="8579812"/>
            <a:ext cx="18724533" cy="1894307"/>
            <a:chOff x="-226643" y="8579812"/>
            <a:chExt cx="18724533" cy="1894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643" y="8579812"/>
              <a:ext cx="18724533" cy="1894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665800"/>
            <a:chOff x="-226643" y="215672"/>
            <a:chExt cx="18724533" cy="66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0199" y="8009166"/>
            <a:ext cx="3585315" cy="1159955"/>
            <a:chOff x="7350199" y="8009166"/>
            <a:chExt cx="3585315" cy="11599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50199" y="8009166"/>
              <a:ext cx="3585315" cy="1159955"/>
              <a:chOff x="7350199" y="8009166"/>
              <a:chExt cx="3585315" cy="11599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0199" y="8009166"/>
                <a:ext cx="3585315" cy="1159955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7289802" y="7793605"/>
              <a:ext cx="3706111" cy="15819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500" kern="0" spc="200" dirty="0" smtClean="0">
                  <a:solidFill>
                    <a:srgbClr val="000000"/>
                  </a:solidFill>
                  <a:latin typeface="DungGeunMo" pitchFamily="34" charset="0"/>
                  <a:cs typeface="DungGeunMo" pitchFamily="34" charset="0"/>
                </a:rPr>
                <a:t>START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428366" y="2897413"/>
            <a:ext cx="3347133" cy="5971193"/>
            <a:chOff x="11428366" y="2897413"/>
            <a:chExt cx="3347133" cy="5971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366" y="2897413"/>
              <a:ext cx="3347133" cy="5971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22021" y="2271818"/>
            <a:ext cx="1765948" cy="536706"/>
            <a:chOff x="2922021" y="2271818"/>
            <a:chExt cx="1765948" cy="5367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2021" y="2271818"/>
              <a:ext cx="1765948" cy="5367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628" y="358380"/>
            <a:ext cx="354695" cy="354695"/>
            <a:chOff x="17705628" y="358380"/>
            <a:chExt cx="354695" cy="3546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05628" y="358380"/>
              <a:ext cx="354695" cy="3546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36647" y="358380"/>
            <a:ext cx="354695" cy="354695"/>
            <a:chOff x="17236647" y="358380"/>
            <a:chExt cx="354695" cy="3546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6647" y="358380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32949" y="6925372"/>
            <a:ext cx="1798739" cy="1876231"/>
            <a:chOff x="14632949" y="6925372"/>
            <a:chExt cx="1798739" cy="18762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32949" y="6925372"/>
              <a:ext cx="1798739" cy="18762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63600" y="6050866"/>
            <a:ext cx="823153" cy="8231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986" y="7502577"/>
            <a:ext cx="2299548" cy="22995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615265" y="3019744"/>
            <a:ext cx="3028725" cy="3055433"/>
            <a:chOff x="-615265" y="3019744"/>
            <a:chExt cx="3028725" cy="30554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15265" y="3019744"/>
              <a:ext cx="3028725" cy="3055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68613" y="3019744"/>
            <a:ext cx="3028725" cy="3055433"/>
            <a:chOff x="16368613" y="3019744"/>
            <a:chExt cx="3028725" cy="30554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68613" y="3019744"/>
              <a:ext cx="3028725" cy="30554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75767" y="2608167"/>
            <a:ext cx="823152" cy="823152"/>
            <a:chOff x="10375767" y="2608167"/>
            <a:chExt cx="823152" cy="8231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5767" y="2608167"/>
              <a:ext cx="823152" cy="8231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37760" y="5663601"/>
            <a:ext cx="823152" cy="823152"/>
            <a:chOff x="2137760" y="5663601"/>
            <a:chExt cx="823152" cy="8231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7760" y="5663601"/>
              <a:ext cx="823152" cy="82315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891045" y="3816290"/>
            <a:ext cx="11842690" cy="14619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9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프로그램 시연</a:t>
            </a:r>
            <a:r>
              <a:rPr lang="en-US" sz="89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9355187" y="5627114"/>
            <a:ext cx="969786" cy="1365895"/>
            <a:chOff x="9355187" y="5627114"/>
            <a:chExt cx="969786" cy="13658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5187" y="5627114"/>
              <a:ext cx="969786" cy="136589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480534" y="2350753"/>
            <a:ext cx="2648921" cy="539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Mission</a:t>
            </a:r>
            <a:endParaRPr lang="en-US" dirty="0"/>
          </a:p>
        </p:txBody>
      </p:sp>
      <p:sp>
        <p:nvSpPr>
          <p:cNvPr id="36" name="Object 86"/>
          <p:cNvSpPr txBox="1"/>
          <p:nvPr/>
        </p:nvSpPr>
        <p:spPr>
          <a:xfrm>
            <a:off x="129560" y="395833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0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0350" y="5642427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2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JFrame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-97702" y="4804847"/>
            <a:ext cx="4882372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3203" y="1366310"/>
            <a:ext cx="9621593" cy="755437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9215575" y="5223682"/>
            <a:ext cx="5059920" cy="1261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47646" y="5448300"/>
            <a:ext cx="4367929" cy="2783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09"/>
          <p:cNvGrpSpPr/>
          <p:nvPr/>
        </p:nvGrpSpPr>
        <p:grpSpPr>
          <a:xfrm>
            <a:off x="14459197" y="3299562"/>
            <a:ext cx="3514615" cy="2873405"/>
            <a:chOff x="1077044" y="3066202"/>
            <a:chExt cx="5855907" cy="2781556"/>
          </a:xfrm>
        </p:grpSpPr>
        <p:pic>
          <p:nvPicPr>
            <p:cNvPr id="106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8" name="그룹 1016"/>
          <p:cNvGrpSpPr/>
          <p:nvPr/>
        </p:nvGrpSpPr>
        <p:grpSpPr>
          <a:xfrm>
            <a:off x="1815010" y="5366812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111" name="Object 55"/>
          <p:cNvSpPr txBox="1"/>
          <p:nvPr/>
        </p:nvSpPr>
        <p:spPr>
          <a:xfrm>
            <a:off x="13821013" y="3988548"/>
            <a:ext cx="46151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2" name="Object 56"/>
          <p:cNvSpPr txBox="1"/>
          <p:nvPr/>
        </p:nvSpPr>
        <p:spPr>
          <a:xfrm>
            <a:off x="14503254" y="3403840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114" name="그룹 1009"/>
          <p:cNvGrpSpPr/>
          <p:nvPr/>
        </p:nvGrpSpPr>
        <p:grpSpPr>
          <a:xfrm>
            <a:off x="378135" y="1660383"/>
            <a:ext cx="3514615" cy="2873405"/>
            <a:chOff x="1077044" y="3066202"/>
            <a:chExt cx="5855907" cy="2781556"/>
          </a:xfrm>
        </p:grpSpPr>
        <p:pic>
          <p:nvPicPr>
            <p:cNvPr id="115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sp>
        <p:nvSpPr>
          <p:cNvPr id="117" name="Object 56"/>
          <p:cNvSpPr txBox="1"/>
          <p:nvPr/>
        </p:nvSpPr>
        <p:spPr>
          <a:xfrm>
            <a:off x="422192" y="1764661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120" name="직선 화살표 연결선 119"/>
          <p:cNvCxnSpPr/>
          <p:nvPr/>
        </p:nvCxnSpPr>
        <p:spPr>
          <a:xfrm flipH="1" flipV="1">
            <a:off x="3568398" y="3934645"/>
            <a:ext cx="1279248" cy="789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4851979" y="4065811"/>
            <a:ext cx="4673021" cy="1326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Object 55"/>
          <p:cNvSpPr txBox="1"/>
          <p:nvPr/>
        </p:nvSpPr>
        <p:spPr>
          <a:xfrm>
            <a:off x="-172134" y="2706452"/>
            <a:ext cx="461515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Galmuri11 Regular" pitchFamily="34" charset="0"/>
              </a:rPr>
              <a:t>Frame </a:t>
            </a:r>
            <a:r>
              <a:rPr lang="ko-KR" altLang="en-US" sz="2400" smtClean="0">
                <a:solidFill>
                  <a:srgbClr val="000000"/>
                </a:solidFill>
                <a:latin typeface="Galmuri11 Regular" pitchFamily="34" charset="0"/>
              </a:rPr>
              <a:t>초기 설정</a:t>
            </a:r>
            <a:endParaRPr lang="en-US" sz="2400" dirty="0"/>
          </a:p>
        </p:txBody>
      </p:sp>
      <p:sp>
        <p:nvSpPr>
          <p:cNvPr id="126" name="Object 55"/>
          <p:cNvSpPr txBox="1"/>
          <p:nvPr/>
        </p:nvSpPr>
        <p:spPr>
          <a:xfrm>
            <a:off x="13908928" y="4332420"/>
            <a:ext cx="461515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smtClean="0">
                <a:solidFill>
                  <a:srgbClr val="000000"/>
                </a:solidFill>
                <a:latin typeface="Galmuri11 Regular" pitchFamily="34" charset="0"/>
              </a:rPr>
              <a:t>Frame</a:t>
            </a:r>
            <a:r>
              <a:rPr lang="ko-KR" altLang="en-US" sz="2400" smtClean="0">
                <a:solidFill>
                  <a:srgbClr val="000000"/>
                </a:solidFill>
                <a:latin typeface="Galmuri11 Regular" pitchFamily="34" charset="0"/>
              </a:rPr>
              <a:t>에 </a:t>
            </a:r>
            <a:r>
              <a:rPr lang="en-US" altLang="ko-KR" sz="2400" smtClean="0">
                <a:solidFill>
                  <a:srgbClr val="000000"/>
                </a:solidFill>
                <a:latin typeface="Galmuri11 Regular" pitchFamily="34" charset="0"/>
              </a:rPr>
              <a:t>Panel </a:t>
            </a:r>
            <a:r>
              <a:rPr lang="ko-KR" altLang="en-US" sz="2400" smtClean="0">
                <a:solidFill>
                  <a:srgbClr val="000000"/>
                </a:solidFill>
                <a:latin typeface="Galmuri11 Regular" pitchFamily="34" charset="0"/>
              </a:rPr>
              <a:t>추가</a:t>
            </a:r>
            <a:endParaRPr lang="en-US" sz="24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1028" y="2375202"/>
            <a:ext cx="6853773" cy="485928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788" y="1325046"/>
            <a:ext cx="9562673" cy="7554379"/>
          </a:xfrm>
          <a:prstGeom prst="rect">
            <a:avLst/>
          </a:prstGeom>
        </p:spPr>
      </p:pic>
      <p:sp>
        <p:nvSpPr>
          <p:cNvPr id="40" name="Object 86"/>
          <p:cNvSpPr txBox="1"/>
          <p:nvPr/>
        </p:nvSpPr>
        <p:spPr>
          <a:xfrm>
            <a:off x="48172" y="517941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601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1" grpId="0"/>
      <p:bldP spid="112" grpId="0"/>
      <p:bldP spid="117" grpId="0"/>
      <p:bldP spid="121" grpId="0" animBg="1"/>
      <p:bldP spid="121" grpId="1" animBg="1"/>
      <p:bldP spid="124" grpId="0"/>
      <p:bldP spid="1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1483" y="5599626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3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Scene </a:t>
            </a:r>
            <a:r>
              <a:rPr lang="ko-KR" alt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구현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246889" y="4682767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5" name="그룹 1009"/>
          <p:cNvGrpSpPr/>
          <p:nvPr/>
        </p:nvGrpSpPr>
        <p:grpSpPr>
          <a:xfrm>
            <a:off x="3606287" y="1948341"/>
            <a:ext cx="7506052" cy="6283020"/>
            <a:chOff x="1077044" y="3066202"/>
            <a:chExt cx="5855907" cy="2781556"/>
          </a:xfrm>
        </p:grpSpPr>
        <p:pic>
          <p:nvPicPr>
            <p:cNvPr id="106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8" name="그룹 1016"/>
          <p:cNvGrpSpPr/>
          <p:nvPr/>
        </p:nvGrpSpPr>
        <p:grpSpPr>
          <a:xfrm>
            <a:off x="1246143" y="5324011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111" name="Object 55"/>
          <p:cNvSpPr txBox="1"/>
          <p:nvPr/>
        </p:nvSpPr>
        <p:spPr>
          <a:xfrm>
            <a:off x="13821013" y="3988548"/>
            <a:ext cx="46151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2" name="Object 56"/>
          <p:cNvSpPr txBox="1"/>
          <p:nvPr/>
        </p:nvSpPr>
        <p:spPr>
          <a:xfrm>
            <a:off x="14503254" y="3403840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7" name="Object 56"/>
          <p:cNvSpPr txBox="1"/>
          <p:nvPr/>
        </p:nvSpPr>
        <p:spPr>
          <a:xfrm>
            <a:off x="422192" y="1764661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663" y="3465667"/>
            <a:ext cx="7055301" cy="4372298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962401" y="5981700"/>
            <a:ext cx="213359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1009"/>
          <p:cNvGrpSpPr/>
          <p:nvPr/>
        </p:nvGrpSpPr>
        <p:grpSpPr>
          <a:xfrm>
            <a:off x="12012771" y="1465617"/>
            <a:ext cx="5858012" cy="4533508"/>
            <a:chOff x="1077044" y="3066202"/>
            <a:chExt cx="5855907" cy="2781556"/>
          </a:xfrm>
        </p:grpSpPr>
        <p:pic>
          <p:nvPicPr>
            <p:cNvPr id="44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3245" y="2552700"/>
            <a:ext cx="5512383" cy="3157880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6096000" y="3908245"/>
            <a:ext cx="6705600" cy="2174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48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467" y="5636750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4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LoadingPanel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606873" y="4719891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5" name="그룹 1009"/>
          <p:cNvGrpSpPr/>
          <p:nvPr/>
        </p:nvGrpSpPr>
        <p:grpSpPr>
          <a:xfrm>
            <a:off x="4801751" y="1985465"/>
            <a:ext cx="7506052" cy="6283020"/>
            <a:chOff x="1077044" y="3066202"/>
            <a:chExt cx="5855907" cy="2781556"/>
          </a:xfrm>
        </p:grpSpPr>
        <p:pic>
          <p:nvPicPr>
            <p:cNvPr id="106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grpSp>
        <p:nvGrpSpPr>
          <p:cNvPr id="108" name="그룹 1016"/>
          <p:cNvGrpSpPr/>
          <p:nvPr/>
        </p:nvGrpSpPr>
        <p:grpSpPr>
          <a:xfrm>
            <a:off x="1606127" y="5361135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111" name="Object 55"/>
          <p:cNvSpPr txBox="1"/>
          <p:nvPr/>
        </p:nvSpPr>
        <p:spPr>
          <a:xfrm>
            <a:off x="13821013" y="3988548"/>
            <a:ext cx="46151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2" name="Object 56"/>
          <p:cNvSpPr txBox="1"/>
          <p:nvPr/>
        </p:nvSpPr>
        <p:spPr>
          <a:xfrm>
            <a:off x="14503254" y="3403840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17" name="Object 56"/>
          <p:cNvSpPr txBox="1"/>
          <p:nvPr/>
        </p:nvSpPr>
        <p:spPr>
          <a:xfrm>
            <a:off x="422192" y="1764661"/>
            <a:ext cx="325067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7477" y="3511082"/>
            <a:ext cx="7044587" cy="433654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862455" y="5636750"/>
            <a:ext cx="213359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296662" y="6141994"/>
            <a:ext cx="2137043" cy="38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1" y="1628132"/>
            <a:ext cx="9376059" cy="7032044"/>
          </a:xfrm>
          <a:prstGeom prst="rect">
            <a:avLst/>
          </a:prstGeom>
        </p:spPr>
      </p:pic>
      <p:sp>
        <p:nvSpPr>
          <p:cNvPr id="33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58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6" y="2142270"/>
            <a:ext cx="9112695" cy="586473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56" y="2148804"/>
            <a:ext cx="9112695" cy="89620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56" y="2972236"/>
            <a:ext cx="2974764" cy="21471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986" y="3202319"/>
            <a:ext cx="2419475" cy="22405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56" y="3451620"/>
            <a:ext cx="4729875" cy="23338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542" y="4121211"/>
            <a:ext cx="6296585" cy="387422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6986" y="3692613"/>
            <a:ext cx="3133419" cy="448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467" y="5636750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5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LoginPanel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606873" y="4719891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8" name="그룹 1016"/>
          <p:cNvGrpSpPr/>
          <p:nvPr/>
        </p:nvGrpSpPr>
        <p:grpSpPr>
          <a:xfrm>
            <a:off x="1606127" y="5361135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31747" y="1358570"/>
            <a:ext cx="9494676" cy="749024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9095800" y="4517051"/>
            <a:ext cx="1800799" cy="672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934773" y="4517051"/>
            <a:ext cx="1143000" cy="672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199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8" grpId="0" animBg="1"/>
      <p:bldP spid="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A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441" y="1358570"/>
            <a:ext cx="9475982" cy="7506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1326" y="9157139"/>
            <a:ext cx="18688367" cy="1268258"/>
            <a:chOff x="-201326" y="9157139"/>
            <a:chExt cx="18688367" cy="1268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1326" y="9157139"/>
              <a:ext cx="18688367" cy="1268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643" y="215672"/>
            <a:ext cx="18724533" cy="918545"/>
            <a:chOff x="-226643" y="215672"/>
            <a:chExt cx="18724533" cy="918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6643" y="215672"/>
              <a:ext cx="18724533" cy="918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0398" y="-457361"/>
            <a:ext cx="18724533" cy="665800"/>
            <a:chOff x="-260398" y="-457361"/>
            <a:chExt cx="18724533" cy="66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0398" y="-457361"/>
              <a:ext cx="18724533" cy="66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19601" y="6485230"/>
            <a:ext cx="4242275" cy="2235704"/>
            <a:chOff x="14719601" y="6485230"/>
            <a:chExt cx="4242275" cy="22357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705628" y="483679"/>
            <a:ext cx="354695" cy="354695"/>
            <a:chOff x="17705628" y="483679"/>
            <a:chExt cx="354695" cy="3546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05628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6647" y="483679"/>
            <a:ext cx="354695" cy="354695"/>
            <a:chOff x="17236647" y="483679"/>
            <a:chExt cx="354695" cy="3546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6647" y="483679"/>
              <a:ext cx="354695" cy="3546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1467" y="5636750"/>
            <a:ext cx="2325620" cy="4148841"/>
            <a:chOff x="1160350" y="5642427"/>
            <a:chExt cx="2325620" cy="41488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350" y="5642427"/>
              <a:ext cx="2325620" cy="4148841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4316073" y="396475"/>
            <a:ext cx="957287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5</a:t>
            </a:r>
            <a:r>
              <a:rPr lang="en-US" sz="3000" b="1" smtClean="0">
                <a:solidFill>
                  <a:srgbClr val="000000"/>
                </a:solidFill>
                <a:latin typeface="Galmuri9 Regular" pitchFamily="34" charset="0"/>
                <a:cs typeface="Galmuri9 Regular" pitchFamily="34" charset="0"/>
              </a:rPr>
              <a:t>. CharSelctPanel</a:t>
            </a:r>
            <a:endParaRPr lang="en-US" dirty="0"/>
          </a:p>
        </p:txBody>
      </p:sp>
      <p:sp>
        <p:nvSpPr>
          <p:cNvPr id="135" name="Object 135"/>
          <p:cNvSpPr txBox="1"/>
          <p:nvPr/>
        </p:nvSpPr>
        <p:spPr>
          <a:xfrm>
            <a:off x="606873" y="4719891"/>
            <a:ext cx="3014805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Lv</a:t>
            </a:r>
            <a:r>
              <a:rPr lang="en-US" sz="2200" smtClean="0">
                <a:solidFill>
                  <a:srgbClr val="000000"/>
                </a:solidFill>
                <a:latin typeface="Galmuri11 Regular" pitchFamily="34" charset="0"/>
                <a:cs typeface="Galmuri11 Regular" pitchFamily="34" charset="0"/>
              </a:rPr>
              <a:t>. 5</a:t>
            </a:r>
            <a:endParaRPr lang="en-US" sz="2200" dirty="0" smtClean="0">
              <a:solidFill>
                <a:srgbClr val="000000"/>
              </a:solidFill>
              <a:latin typeface="Galmuri11 Regular" pitchFamily="34" charset="0"/>
              <a:cs typeface="Galmuri11 Regular" pitchFamily="34" charset="0"/>
            </a:endParaRPr>
          </a:p>
          <a:p>
            <a:pPr algn="ctr"/>
            <a:r>
              <a:rPr lang="en-US" sz="3100" b="1" smtClean="0">
                <a:solidFill>
                  <a:srgbClr val="000000"/>
                </a:solidFill>
                <a:latin typeface="Galmuri11 Bold" pitchFamily="34" charset="0"/>
                <a:cs typeface="Galmuri11 Bold" pitchFamily="34" charset="0"/>
              </a:rPr>
              <a:t>JavaMan</a:t>
            </a:r>
            <a:endParaRPr lang="en-US" dirty="0"/>
          </a:p>
        </p:txBody>
      </p:sp>
      <p:grpSp>
        <p:nvGrpSpPr>
          <p:cNvPr id="108" name="그룹 1016"/>
          <p:cNvGrpSpPr/>
          <p:nvPr/>
        </p:nvGrpSpPr>
        <p:grpSpPr>
          <a:xfrm>
            <a:off x="1606127" y="5361135"/>
            <a:ext cx="1016299" cy="1016299"/>
            <a:chOff x="1816122" y="5847758"/>
            <a:chExt cx="1016299" cy="1016299"/>
          </a:xfrm>
        </p:grpSpPr>
        <p:pic>
          <p:nvPicPr>
            <p:cNvPr id="109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6122" y="5847758"/>
              <a:ext cx="1016299" cy="1016299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10668000" y="3390899"/>
            <a:ext cx="1447800" cy="531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1009"/>
          <p:cNvGrpSpPr/>
          <p:nvPr/>
        </p:nvGrpSpPr>
        <p:grpSpPr>
          <a:xfrm>
            <a:off x="14399918" y="2199634"/>
            <a:ext cx="2307697" cy="1780678"/>
            <a:chOff x="1077044" y="3066202"/>
            <a:chExt cx="5855907" cy="2781556"/>
          </a:xfrm>
        </p:grpSpPr>
        <p:pic>
          <p:nvPicPr>
            <p:cNvPr id="40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044" y="3066202"/>
              <a:ext cx="5855907" cy="2781556"/>
            </a:xfrm>
            <a:prstGeom prst="rect">
              <a:avLst/>
            </a:prstGeom>
          </p:spPr>
        </p:pic>
      </p:grpSp>
      <p:cxnSp>
        <p:nvCxnSpPr>
          <p:cNvPr id="36" name="직선 화살표 연결선 35"/>
          <p:cNvCxnSpPr/>
          <p:nvPr/>
        </p:nvCxnSpPr>
        <p:spPr>
          <a:xfrm flipV="1">
            <a:off x="12115800" y="3188434"/>
            <a:ext cx="2638638" cy="487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99623" y="2820752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/>
              <a:t>JButton</a:t>
            </a:r>
            <a:endParaRPr lang="ko-KR" altLang="en-US" sz="2800"/>
          </a:p>
        </p:txBody>
      </p:sp>
      <p:grpSp>
        <p:nvGrpSpPr>
          <p:cNvPr id="44" name="그룹 1004"/>
          <p:cNvGrpSpPr/>
          <p:nvPr/>
        </p:nvGrpSpPr>
        <p:grpSpPr>
          <a:xfrm>
            <a:off x="-1015734" y="1408281"/>
            <a:ext cx="4242275" cy="2235704"/>
            <a:chOff x="14719601" y="6485230"/>
            <a:chExt cx="4242275" cy="2235704"/>
          </a:xfrm>
        </p:grpSpPr>
        <p:grpSp>
          <p:nvGrpSpPr>
            <p:cNvPr id="45" name="그룹 1005"/>
            <p:cNvGrpSpPr/>
            <p:nvPr/>
          </p:nvGrpSpPr>
          <p:grpSpPr>
            <a:xfrm>
              <a:off x="14719601" y="6485230"/>
              <a:ext cx="2216161" cy="2235704"/>
              <a:chOff x="14719601" y="6485230"/>
              <a:chExt cx="2216161" cy="2235704"/>
            </a:xfrm>
          </p:grpSpPr>
          <p:pic>
            <p:nvPicPr>
              <p:cNvPr id="55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19601" y="6485230"/>
                <a:ext cx="2216161" cy="2235704"/>
              </a:xfrm>
              <a:prstGeom prst="rect">
                <a:avLst/>
              </a:prstGeom>
            </p:spPr>
          </p:pic>
        </p:grpSp>
        <p:grpSp>
          <p:nvGrpSpPr>
            <p:cNvPr id="53" name="그룹 1006"/>
            <p:cNvGrpSpPr/>
            <p:nvPr/>
          </p:nvGrpSpPr>
          <p:grpSpPr>
            <a:xfrm>
              <a:off x="16745715" y="6485230"/>
              <a:ext cx="2216161" cy="2235704"/>
              <a:chOff x="16745715" y="6485230"/>
              <a:chExt cx="2216161" cy="2235704"/>
            </a:xfrm>
          </p:grpSpPr>
          <p:pic>
            <p:nvPicPr>
              <p:cNvPr id="54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45715" y="6485230"/>
                <a:ext cx="2216161" cy="2235704"/>
              </a:xfrm>
              <a:prstGeom prst="rect">
                <a:avLst/>
              </a:prstGeom>
            </p:spPr>
          </p:pic>
        </p:grpSp>
      </p:grpSp>
      <p:sp>
        <p:nvSpPr>
          <p:cNvPr id="37" name="Object 86"/>
          <p:cNvSpPr txBox="1"/>
          <p:nvPr/>
        </p:nvSpPr>
        <p:spPr>
          <a:xfrm>
            <a:off x="189648" y="521055"/>
            <a:ext cx="483955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Galmuri7 Regular" pitchFamily="34" charset="0"/>
                <a:cs typeface="Galmuri7 Regular" pitchFamily="34" charset="0"/>
              </a:rPr>
              <a:t>https://github.com/KSJ0314/KimSoJungProject0817.git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918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291</Words>
  <Application>Microsoft Office PowerPoint</Application>
  <PresentationFormat>사용자 지정</PresentationFormat>
  <Paragraphs>89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?? ??</vt:lpstr>
      <vt:lpstr>DungGeunMo</vt:lpstr>
      <vt:lpstr>Galmuri11 Bold</vt:lpstr>
      <vt:lpstr>Galmuri11 Regular</vt:lpstr>
      <vt:lpstr>Galmuri7 Regular</vt:lpstr>
      <vt:lpstr>Galmuri9 Regular</vt:lpstr>
      <vt:lpstr>Arial</vt:lpstr>
      <vt:lpstr>Berlin Sans FB Demi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kj</cp:lastModifiedBy>
  <cp:revision>31</cp:revision>
  <dcterms:created xsi:type="dcterms:W3CDTF">2023-08-22T09:12:24Z</dcterms:created>
  <dcterms:modified xsi:type="dcterms:W3CDTF">2023-08-22T05:51:52Z</dcterms:modified>
</cp:coreProperties>
</file>